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Open Sans" panose="020B0606030504020204" pitchFamily="34" charset="0"/>
      <p:regular r:id="rId16"/>
    </p:embeddedFont>
    <p:embeddedFont>
      <p:font typeface="Open Sans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1039" y="0"/>
            <a:ext cx="2650353" cy="2650353"/>
          </a:xfrm>
          <a:custGeom>
            <a:avLst/>
            <a:gdLst/>
            <a:ahLst/>
            <a:cxnLst/>
            <a:rect l="l" t="t" r="r" b="b"/>
            <a:pathLst>
              <a:path w="2650353" h="2650353">
                <a:moveTo>
                  <a:pt x="0" y="0"/>
                </a:moveTo>
                <a:lnTo>
                  <a:pt x="2650353" y="0"/>
                </a:lnTo>
                <a:lnTo>
                  <a:pt x="2650353" y="2650353"/>
                </a:lnTo>
                <a:lnTo>
                  <a:pt x="0" y="2650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34603" y="4308727"/>
            <a:ext cx="6910288" cy="4603980"/>
          </a:xfrm>
          <a:custGeom>
            <a:avLst/>
            <a:gdLst/>
            <a:ahLst/>
            <a:cxnLst/>
            <a:rect l="l" t="t" r="r" b="b"/>
            <a:pathLst>
              <a:path w="6910288" h="4603980">
                <a:moveTo>
                  <a:pt x="0" y="0"/>
                </a:moveTo>
                <a:lnTo>
                  <a:pt x="6910288" y="0"/>
                </a:lnTo>
                <a:lnTo>
                  <a:pt x="6910288" y="4603980"/>
                </a:lnTo>
                <a:lnTo>
                  <a:pt x="0" y="4603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05210" y="159693"/>
            <a:ext cx="11225389" cy="3199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6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AI (AI101B)</a:t>
            </a:r>
          </a:p>
          <a:p>
            <a:pPr algn="ctr">
              <a:lnSpc>
                <a:spcPts val="12880"/>
              </a:lnSpc>
            </a:pPr>
            <a:endParaRPr lang="en-US" sz="6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05532" y="4223002"/>
            <a:ext cx="5290916" cy="81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7"/>
              </a:lnSpc>
            </a:pPr>
            <a:r>
              <a:rPr lang="en-US" sz="483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Members 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5532" y="5558620"/>
            <a:ext cx="6457268" cy="492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291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Gauri Dhingra (202401100400090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5532" y="6284137"/>
            <a:ext cx="6266012" cy="57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8"/>
              </a:lnSpc>
            </a:pPr>
            <a:r>
              <a:rPr lang="en-US" sz="3413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Ity</a:t>
            </a:r>
            <a:r>
              <a:rPr lang="en-US" sz="341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Gaur  (202401100400101)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532" y="7123034"/>
            <a:ext cx="6703038" cy="51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Nirmal Singh (202401100400130)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532" y="8052284"/>
            <a:ext cx="6784685" cy="521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Nischhal</a:t>
            </a:r>
            <a:r>
              <a:rPr lang="en-US" sz="30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Garg (202401100400131)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5532" y="8973994"/>
            <a:ext cx="6784685" cy="56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sz="326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Nitika Maan(202401100400132)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8D388B-A488-2A94-7348-F48EFC69F05B}"/>
              </a:ext>
            </a:extLst>
          </p:cNvPr>
          <p:cNvSpPr txBox="1"/>
          <p:nvPr/>
        </p:nvSpPr>
        <p:spPr>
          <a:xfrm>
            <a:off x="4038600" y="2019300"/>
            <a:ext cx="1196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TITANIC SURVIVAL PREDICTION</a:t>
            </a:r>
            <a:endParaRPr lang="en-IN" sz="6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4662934"/>
            <a:ext cx="9245948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Next Steps and Future Work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6881812"/>
            <a:ext cx="5150941" cy="283518"/>
            <a:chOff x="0" y="0"/>
            <a:chExt cx="6867922" cy="3780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68033" cy="378079"/>
            </a:xfrm>
            <a:custGeom>
              <a:avLst/>
              <a:gdLst/>
              <a:ahLst/>
              <a:cxnLst/>
              <a:rect l="l" t="t" r="r" b="b"/>
              <a:pathLst>
                <a:path w="6868033" h="3780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811264" y="0"/>
                  </a:lnTo>
                  <a:cubicBezTo>
                    <a:pt x="6842633" y="0"/>
                    <a:pt x="6868033" y="25400"/>
                    <a:pt x="6868033" y="56769"/>
                  </a:cubicBezTo>
                  <a:lnTo>
                    <a:pt x="6868033" y="321310"/>
                  </a:lnTo>
                  <a:cubicBezTo>
                    <a:pt x="6868033" y="352679"/>
                    <a:pt x="6842633" y="378079"/>
                    <a:pt x="6811264" y="378079"/>
                  </a:cubicBezTo>
                  <a:lnTo>
                    <a:pt x="56769" y="378079"/>
                  </a:lnTo>
                  <a:cubicBezTo>
                    <a:pt x="25400" y="378079"/>
                    <a:pt x="0" y="352679"/>
                    <a:pt x="0" y="32131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7552432"/>
            <a:ext cx="358050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Explore Other 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8117830"/>
            <a:ext cx="515094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Investigate Random Forest or Support Vector Machines for comparison.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68380" y="6456461"/>
            <a:ext cx="5151090" cy="283518"/>
            <a:chOff x="0" y="0"/>
            <a:chExt cx="6868120" cy="3780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68160" cy="378079"/>
            </a:xfrm>
            <a:custGeom>
              <a:avLst/>
              <a:gdLst/>
              <a:ahLst/>
              <a:cxnLst/>
              <a:rect l="l" t="t" r="r" b="b"/>
              <a:pathLst>
                <a:path w="6868160" h="3780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811391" y="0"/>
                  </a:lnTo>
                  <a:cubicBezTo>
                    <a:pt x="6842760" y="0"/>
                    <a:pt x="6868160" y="25400"/>
                    <a:pt x="6868160" y="56769"/>
                  </a:cubicBezTo>
                  <a:lnTo>
                    <a:pt x="6868160" y="321310"/>
                  </a:lnTo>
                  <a:cubicBezTo>
                    <a:pt x="6868160" y="352679"/>
                    <a:pt x="6842760" y="378079"/>
                    <a:pt x="6811391" y="378079"/>
                  </a:cubicBezTo>
                  <a:lnTo>
                    <a:pt x="56769" y="378079"/>
                  </a:lnTo>
                  <a:cubicBezTo>
                    <a:pt x="25400" y="378079"/>
                    <a:pt x="0" y="352679"/>
                    <a:pt x="0" y="32131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568380" y="712708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Feature Engineering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68380" y="7692479"/>
            <a:ext cx="515109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Create new features from existing data to improve predictive power.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144672" y="6031260"/>
            <a:ext cx="5151090" cy="283518"/>
            <a:chOff x="0" y="0"/>
            <a:chExt cx="6868120" cy="3780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68160" cy="378079"/>
            </a:xfrm>
            <a:custGeom>
              <a:avLst/>
              <a:gdLst/>
              <a:ahLst/>
              <a:cxnLst/>
              <a:rect l="l" t="t" r="r" b="b"/>
              <a:pathLst>
                <a:path w="6868160" h="3780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811391" y="0"/>
                  </a:lnTo>
                  <a:cubicBezTo>
                    <a:pt x="6842760" y="0"/>
                    <a:pt x="6868160" y="25400"/>
                    <a:pt x="6868160" y="56769"/>
                  </a:cubicBezTo>
                  <a:lnTo>
                    <a:pt x="6868160" y="321310"/>
                  </a:lnTo>
                  <a:cubicBezTo>
                    <a:pt x="6868160" y="352679"/>
                    <a:pt x="6842760" y="378079"/>
                    <a:pt x="6811391" y="378079"/>
                  </a:cubicBezTo>
                  <a:lnTo>
                    <a:pt x="56769" y="378079"/>
                  </a:lnTo>
                  <a:cubicBezTo>
                    <a:pt x="25400" y="378079"/>
                    <a:pt x="0" y="352679"/>
                    <a:pt x="0" y="32131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144672" y="6701879"/>
            <a:ext cx="394811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Hyperparameter Tuning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4672" y="7267277"/>
            <a:ext cx="515109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Optimize Naive Bayes parameters for better results.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7039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5749081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Thank You!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7031683"/>
            <a:ext cx="1630352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We hope this presentation provided a clear overview of our Titanic survival prediction model.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2899768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Titanic Survival Prediction: A Naive Bayes Approach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068341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This presentation details our Naive Bayes model for predicting Titanic survival. We'll cover data preparation, model training, and performance evaluation.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2434" y="7039867"/>
            <a:ext cx="173236" cy="10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 b="1">
                <a:solidFill>
                  <a:srgbClr val="4D4D5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3096666"/>
            <a:ext cx="10965359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Data Cleaning and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710410"/>
            <a:ext cx="3902720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Missing Values Handled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389215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Age: Imputed with median (29.69 years).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941962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Cabin: Dropped due to high missing values.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494710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Embarked: Imputed with mode ('S').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9401" y="471041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Dataset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9401" y="5389215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The dataset contains 891 passengers. Key columns include: Survived, Pclass, Sex, Age, SibSp, Parch, Fare, Embarked.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4521250"/>
            <a:ext cx="1026869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Encoding Categorical Variables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92238" y="5889575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8" y="0"/>
                </a:lnTo>
                <a:lnTo>
                  <a:pt x="5434458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" r="-6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75755" y="741074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Sex Encoding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5" y="7976146"/>
            <a:ext cx="486742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'male' as 0, 'female' as 1 (Label Encoding).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6426696" y="5889575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" r="-6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710214" y="741074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Embarked Encoding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10214" y="7976146"/>
            <a:ext cx="4867424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'S', 'C', 'Q' using One-Hot Encoding.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11861155" y="5889575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" r="-6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144672" y="741074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Features Dropped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44672" y="7976146"/>
            <a:ext cx="486742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Name, Ticket, PassengerId were removed for prediction.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2313385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Feature Scaling (Normalization)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0237" y="4567684"/>
            <a:ext cx="637877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0" name="Freeform 10" descr="preencoded.png"/>
          <p:cNvSpPr/>
          <p:nvPr/>
        </p:nvSpPr>
        <p:spPr>
          <a:xfrm>
            <a:off x="7956575" y="4620816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" r="-23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771632" y="462691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StandardScaler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1632" y="5192316"/>
            <a:ext cx="36242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Transforms data to mean 0, variance 1.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50254" y="4567684"/>
            <a:ext cx="637877" cy="637878"/>
            <a:chOff x="0" y="0"/>
            <a:chExt cx="850503" cy="8505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2856592" y="4620816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r="-23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671649" y="462691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Formula Applied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71649" y="5192316"/>
            <a:ext cx="36242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z = (x - u) / s ensures uniform scaling.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50237" y="6752332"/>
            <a:ext cx="637877" cy="637878"/>
            <a:chOff x="0" y="0"/>
            <a:chExt cx="850503" cy="850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956575" y="6805464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r="-233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771632" y="681156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Applied 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71632" y="7376964"/>
            <a:ext cx="8524131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Age, Fare, SibSp, Parch, Pclass.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-45988" y="3423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2428429"/>
            <a:ext cx="9122718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Model Training: Naive Bayes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0237" y="3796754"/>
            <a:ext cx="4581079" cy="2087315"/>
            <a:chOff x="0" y="0"/>
            <a:chExt cx="6108105" cy="2783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133755" y="404217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Gaussian Naive Bayes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33755" y="4607570"/>
            <a:ext cx="401404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Our chosen algorithm for classification.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14834" y="3796754"/>
            <a:ext cx="4581079" cy="2087315"/>
            <a:chOff x="0" y="0"/>
            <a:chExt cx="6108105" cy="27830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998351" y="4042172"/>
            <a:ext cx="371683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Feature Independence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98351" y="4607570"/>
            <a:ext cx="401404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Assumes features are conditionally independent.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50452" y="6451845"/>
            <a:ext cx="9445526" cy="1633686"/>
            <a:chOff x="0" y="0"/>
            <a:chExt cx="12594035" cy="21782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133755" y="641300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Data Split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33755" y="6978402"/>
            <a:ext cx="8878491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80% </a:t>
            </a:r>
            <a:r>
              <a:rPr lang="en-US" sz="2187" dirty="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training</a:t>
            </a: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, 20</a:t>
            </a:r>
            <a:r>
              <a:rPr lang="en-US" sz="2187" dirty="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% testing 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4340572"/>
            <a:ext cx="903416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Model Evaluation: Accuracy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955357"/>
            <a:ext cx="7939088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dirty="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78%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89685" y="710222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Baseline Accuracy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7667625"/>
            <a:ext cx="7939088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Achievable with cleaned data.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56526" y="5955357"/>
            <a:ext cx="7939236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4122" y="710222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Score Calculated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56526" y="7667625"/>
            <a:ext cx="793923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Using accuracy_score function.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8440191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Accuracy measures the ratio of correct predictions. We report mean cross-validation accuracy and standard deviation for robust evaluation.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92238" y="1058912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Confusion Matrix and Classification Report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3308449"/>
            <a:ext cx="9455051" cy="4641056"/>
            <a:chOff x="0" y="0"/>
            <a:chExt cx="12606735" cy="61880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06782" cy="6188075"/>
            </a:xfrm>
            <a:custGeom>
              <a:avLst/>
              <a:gdLst/>
              <a:ahLst/>
              <a:cxnLst/>
              <a:rect l="l" t="t" r="r" b="b"/>
              <a:pathLst>
                <a:path w="12606782" h="6188075">
                  <a:moveTo>
                    <a:pt x="0" y="62992"/>
                  </a:moveTo>
                  <a:cubicBezTo>
                    <a:pt x="0" y="28194"/>
                    <a:pt x="28194" y="0"/>
                    <a:pt x="63119" y="0"/>
                  </a:cubicBezTo>
                  <a:lnTo>
                    <a:pt x="12543663" y="0"/>
                  </a:lnTo>
                  <a:lnTo>
                    <a:pt x="12543663" y="6350"/>
                  </a:lnTo>
                  <a:lnTo>
                    <a:pt x="12543663" y="0"/>
                  </a:lnTo>
                  <a:cubicBezTo>
                    <a:pt x="12578461" y="0"/>
                    <a:pt x="12606782" y="28194"/>
                    <a:pt x="12606782" y="62992"/>
                  </a:cubicBezTo>
                  <a:lnTo>
                    <a:pt x="12600432" y="62992"/>
                  </a:lnTo>
                  <a:lnTo>
                    <a:pt x="12606782" y="62992"/>
                  </a:lnTo>
                  <a:lnTo>
                    <a:pt x="12606782" y="6125083"/>
                  </a:lnTo>
                  <a:lnTo>
                    <a:pt x="12600432" y="6125083"/>
                  </a:lnTo>
                  <a:lnTo>
                    <a:pt x="12606782" y="6125083"/>
                  </a:lnTo>
                  <a:cubicBezTo>
                    <a:pt x="12606782" y="6159881"/>
                    <a:pt x="12578588" y="6188075"/>
                    <a:pt x="12543663" y="6188075"/>
                  </a:cubicBezTo>
                  <a:lnTo>
                    <a:pt x="12543663" y="6181725"/>
                  </a:lnTo>
                  <a:lnTo>
                    <a:pt x="12543663" y="6188075"/>
                  </a:lnTo>
                  <a:lnTo>
                    <a:pt x="63119" y="6188075"/>
                  </a:lnTo>
                  <a:lnTo>
                    <a:pt x="63119" y="6181725"/>
                  </a:lnTo>
                  <a:lnTo>
                    <a:pt x="63119" y="6188075"/>
                  </a:lnTo>
                  <a:cubicBezTo>
                    <a:pt x="28321" y="6188075"/>
                    <a:pt x="0" y="6159881"/>
                    <a:pt x="0" y="6125083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6125083"/>
                  </a:lnTo>
                  <a:lnTo>
                    <a:pt x="6350" y="6125083"/>
                  </a:lnTo>
                  <a:lnTo>
                    <a:pt x="12700" y="6125083"/>
                  </a:lnTo>
                  <a:cubicBezTo>
                    <a:pt x="12700" y="6152896"/>
                    <a:pt x="35306" y="6175375"/>
                    <a:pt x="63119" y="6175375"/>
                  </a:cubicBezTo>
                  <a:lnTo>
                    <a:pt x="12543663" y="6175375"/>
                  </a:lnTo>
                  <a:cubicBezTo>
                    <a:pt x="12571476" y="6175375"/>
                    <a:pt x="12594082" y="6152769"/>
                    <a:pt x="12594082" y="6125083"/>
                  </a:cubicBezTo>
                  <a:lnTo>
                    <a:pt x="12594082" y="62992"/>
                  </a:lnTo>
                  <a:cubicBezTo>
                    <a:pt x="12594082" y="35179"/>
                    <a:pt x="12571476" y="12700"/>
                    <a:pt x="12543663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306"/>
                    <a:pt x="12700" y="62992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1762" y="3322736"/>
            <a:ext cx="9426476" cy="812899"/>
            <a:chOff x="0" y="0"/>
            <a:chExt cx="12568635" cy="1083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85280" y="3416647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True Positive (TP)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03280" y="3416647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Correctly predicted survival.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01762" y="4135636"/>
            <a:ext cx="9426476" cy="1266528"/>
            <a:chOff x="0" y="0"/>
            <a:chExt cx="12568635" cy="16887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85280" y="4229546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True Negative (TN)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03280" y="4229546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Correctly predicted non-survival.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01762" y="5402164"/>
            <a:ext cx="9426476" cy="1266527"/>
            <a:chOff x="0" y="0"/>
            <a:chExt cx="12568635" cy="1688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85280" y="5496074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False Positive (FP)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03280" y="5496074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Predicted survival, but did not survive.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01762" y="6668691"/>
            <a:ext cx="9426476" cy="1266527"/>
            <a:chOff x="0" y="0"/>
            <a:chExt cx="12568635" cy="16887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85280" y="6762601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False Negative (FN)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003280" y="6762601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Predicted non-survival, but survived.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238" y="8177956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The classification report provides precision, recall, and F1-score for deeper insights into model performance across classes.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C20625-BC3F-381B-F5A9-575B48B9B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051" y="1849401"/>
            <a:ext cx="7835949" cy="7293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506736"/>
            <a:ext cx="10147548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Conclusion and Key Takeaways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21570" y="3652243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Naive Bayes Effective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217640"/>
            <a:ext cx="4873378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Simple yet powerful for this problem.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7783414" y="3970735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0" r="-23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422237" y="3652243"/>
            <a:ext cx="362188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Preprocessing Crucial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22237" y="4217640"/>
            <a:ext cx="487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Significantly impacts model performance.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 descr="preencoded.png"/>
          <p:cNvSpPr/>
          <p:nvPr/>
        </p:nvSpPr>
        <p:spPr>
          <a:xfrm>
            <a:off x="10565755" y="4456360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0" r="-23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22237" y="694476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Reasonable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22237" y="7510165"/>
            <a:ext cx="487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Model predicts survival well.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 descr="preencoded.png"/>
          <p:cNvSpPr/>
          <p:nvPr/>
        </p:nvSpPr>
        <p:spPr>
          <a:xfrm>
            <a:off x="10080129" y="7238702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0" r="-23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321570" y="694476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Model Limitations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2238" y="7510165"/>
            <a:ext cx="4873378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Assumes feature independence.</a:t>
            </a:r>
          </a:p>
        </p:txBody>
      </p:sp>
      <p:sp>
        <p:nvSpPr>
          <p:cNvPr id="21" name="Freeform 21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22" descr="preencoded.png"/>
          <p:cNvSpPr/>
          <p:nvPr/>
        </p:nvSpPr>
        <p:spPr>
          <a:xfrm>
            <a:off x="7297788" y="6753076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59" y="0"/>
                </a:lnTo>
                <a:lnTo>
                  <a:pt x="424159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0" r="-23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477</Words>
  <Application>Microsoft Office PowerPoint</Application>
  <PresentationFormat>Custom</PresentationFormat>
  <Paragraphs>105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Open Sans Medium</vt:lpstr>
      <vt:lpstr>Arial</vt:lpstr>
      <vt:lpstr>Arimo</vt:lpstr>
      <vt:lpstr>Calibri</vt:lpstr>
      <vt:lpstr>Canva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Titanic-Survival-Prediction-A-Naive-Bayes-Approach.pptx</dc:title>
  <cp:lastModifiedBy>NITIKA MAAN</cp:lastModifiedBy>
  <cp:revision>6</cp:revision>
  <dcterms:created xsi:type="dcterms:W3CDTF">2006-08-16T00:00:00Z</dcterms:created>
  <dcterms:modified xsi:type="dcterms:W3CDTF">2025-05-27T10:32:45Z</dcterms:modified>
  <dc:identifier>DAGooF5Lo88</dc:identifier>
</cp:coreProperties>
</file>